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9" r:id="rId3"/>
    <p:sldId id="270" r:id="rId4"/>
    <p:sldId id="257" r:id="rId5"/>
    <p:sldId id="268" r:id="rId6"/>
    <p:sldId id="261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23" autoAdjust="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5FF1D-B6B7-48D7-86A8-D5AF8CB3E525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A439-849C-437A-8FF1-1FA3CBAB9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78AE6-615A-410D-B703-E004A88FB1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8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99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62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3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79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1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A439-849C-437A-8FF1-1FA3CBAB91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1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5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2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8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6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59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8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9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6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49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2FF-E386-458B-8F70-D21F094DC16E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9504-B856-4E4D-A65B-BDD9855A1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9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550D-013D-4005-BED6-AF1C016CD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106" y="2028107"/>
            <a:ext cx="10265788" cy="2343342"/>
          </a:xfrm>
        </p:spPr>
        <p:txBody>
          <a:bodyPr>
            <a:normAutofit/>
          </a:bodyPr>
          <a:lstStyle/>
          <a:p>
            <a:r>
              <a:rPr lang="en-GB" sz="5200" b="1" dirty="0" smtClean="0"/>
              <a:t>Using Circles in Higher </a:t>
            </a:r>
            <a:r>
              <a:rPr lang="en-GB" sz="5200" b="1" dirty="0"/>
              <a:t>E</a:t>
            </a:r>
            <a:r>
              <a:rPr lang="en-GB" sz="5200" b="1" dirty="0" smtClean="0"/>
              <a:t>ducation </a:t>
            </a:r>
            <a:r>
              <a:rPr lang="en-GB" sz="5200" b="1" dirty="0"/>
              <a:t>C</a:t>
            </a:r>
            <a:r>
              <a:rPr lang="en-GB" sz="5200" b="1" dirty="0" smtClean="0"/>
              <a:t>lassrooms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800" dirty="0" smtClean="0"/>
              <a:t>Impact, Applications, and Design</a:t>
            </a:r>
            <a:endParaRPr lang="en-GB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8C4E585-0A8C-418A-9E56-79533F5D2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89" b="22253"/>
          <a:stretch/>
        </p:blipFill>
        <p:spPr bwMode="auto">
          <a:xfrm>
            <a:off x="9030596" y="411617"/>
            <a:ext cx="2542706" cy="12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63106" y="4917447"/>
            <a:ext cx="1055181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Ian </a:t>
            </a:r>
            <a:r>
              <a:rPr lang="en-GB" b="1" dirty="0"/>
              <a:t>D. </a:t>
            </a:r>
            <a:r>
              <a:rPr lang="en-GB" b="1" dirty="0" smtClean="0"/>
              <a:t>Marder		</a:t>
            </a:r>
            <a:r>
              <a:rPr lang="en-GB" dirty="0" smtClean="0"/>
              <a:t>Assistant Professor in Criminology, Maynooth University Department of Law</a:t>
            </a:r>
          </a:p>
          <a:p>
            <a:pPr>
              <a:spcBef>
                <a:spcPts val="600"/>
              </a:spcBef>
            </a:pPr>
            <a:r>
              <a:rPr lang="en-GB" b="1" dirty="0" smtClean="0"/>
              <a:t>Lindsey Pointer		</a:t>
            </a:r>
            <a:r>
              <a:rPr lang="en-GB" dirty="0" smtClean="0"/>
              <a:t>Assistant Professor, National Centre on Restorative Justice, Vermont Law School</a:t>
            </a:r>
          </a:p>
          <a:p>
            <a:pPr>
              <a:spcBef>
                <a:spcPts val="600"/>
              </a:spcBef>
            </a:pPr>
            <a:r>
              <a:rPr lang="en-GB" b="1" dirty="0" smtClean="0"/>
              <a:t>Alanna Ojibway		</a:t>
            </a:r>
            <a:r>
              <a:rPr lang="en-GB" dirty="0" smtClean="0"/>
              <a:t>Programme Manager, National Centre on Restorative Justice, Vermont Law School</a:t>
            </a:r>
          </a:p>
          <a:p>
            <a:pPr>
              <a:spcBef>
                <a:spcPts val="600"/>
              </a:spcBef>
            </a:pPr>
            <a:r>
              <a:rPr lang="en-GB" b="1" dirty="0" smtClean="0"/>
              <a:t>Rowan Sweeney		</a:t>
            </a:r>
            <a:r>
              <a:rPr lang="en-GB" dirty="0" smtClean="0"/>
              <a:t>PhD Student, York St John University Department of Social Sciences</a:t>
            </a:r>
            <a:endParaRPr lang="en-GB" b="1" dirty="0"/>
          </a:p>
        </p:txBody>
      </p:sp>
      <p:pic>
        <p:nvPicPr>
          <p:cNvPr id="6" name="Picture 5" descr="Earthjustice, Vermont Law School Expand Focus on Community Environmental  Justice Cas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30" y="417195"/>
            <a:ext cx="1252395" cy="107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1"/>
          <a:stretch/>
        </p:blipFill>
        <p:spPr>
          <a:xfrm>
            <a:off x="4191235" y="409557"/>
            <a:ext cx="3025248" cy="1072552"/>
          </a:xfrm>
          <a:prstGeom prst="rect">
            <a:avLst/>
          </a:prstGeom>
        </p:spPr>
      </p:pic>
      <p:pic>
        <p:nvPicPr>
          <p:cNvPr id="8" name="Picture 7" descr="York St John University -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36" y="545211"/>
            <a:ext cx="2584531" cy="838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0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GB" sz="2600" b="1" dirty="0" smtClean="0"/>
              <a:t>This presentation is the outcome of a collaborative design process that took place on February 17, 2022 during a Restorative Pedagogy Network event. 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32 people from 13 countries participated, including…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3683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en-GB" sz="2400" dirty="0"/>
              <a:t>A</a:t>
            </a:r>
            <a:r>
              <a:rPr lang="en-GB" sz="2400" dirty="0" smtClean="0"/>
              <a:t>lana </a:t>
            </a:r>
            <a:r>
              <a:rPr lang="en-GB" sz="2400" dirty="0"/>
              <a:t>Abramson, </a:t>
            </a:r>
            <a:r>
              <a:rPr lang="en-GB" sz="2400" dirty="0" err="1" smtClean="0"/>
              <a:t>Kwantlen</a:t>
            </a:r>
            <a:r>
              <a:rPr lang="en-GB" sz="2400" dirty="0" smtClean="0"/>
              <a:t> </a:t>
            </a:r>
            <a:r>
              <a:rPr lang="en-GB" sz="2400" dirty="0"/>
              <a:t>Polytechnic University</a:t>
            </a:r>
          </a:p>
          <a:p>
            <a:pPr>
              <a:spcBef>
                <a:spcPts val="500"/>
              </a:spcBef>
            </a:pPr>
            <a:r>
              <a:rPr lang="en-GB" sz="2400" dirty="0"/>
              <a:t>Robert Sand, </a:t>
            </a:r>
            <a:r>
              <a:rPr lang="en-GB" sz="2400" dirty="0" smtClean="0"/>
              <a:t>Vermont </a:t>
            </a:r>
            <a:r>
              <a:rPr lang="en-GB" sz="2400" dirty="0"/>
              <a:t>Law School</a:t>
            </a:r>
          </a:p>
          <a:p>
            <a:pPr>
              <a:spcBef>
                <a:spcPts val="500"/>
              </a:spcBef>
            </a:pPr>
            <a:r>
              <a:rPr lang="en-GB" sz="2400" dirty="0"/>
              <a:t>Annie O’Shaughnessy, </a:t>
            </a:r>
            <a:r>
              <a:rPr lang="en-GB" sz="2400" dirty="0" smtClean="0"/>
              <a:t>Saint </a:t>
            </a:r>
            <a:r>
              <a:rPr lang="en-GB" sz="2400" dirty="0"/>
              <a:t>Michael’s </a:t>
            </a:r>
            <a:r>
              <a:rPr lang="en-GB" sz="2400" dirty="0" smtClean="0"/>
              <a:t>College</a:t>
            </a:r>
            <a:endParaRPr lang="en-GB" sz="2400" dirty="0"/>
          </a:p>
          <a:p>
            <a:pPr>
              <a:spcBef>
                <a:spcPts val="500"/>
              </a:spcBef>
            </a:pPr>
            <a:r>
              <a:rPr lang="en-GB" sz="2400" dirty="0"/>
              <a:t>Fernanda Fonseca </a:t>
            </a:r>
            <a:r>
              <a:rPr lang="en-GB" sz="2400" dirty="0" smtClean="0"/>
              <a:t>Rosenblatt, International Institute for Restorative Practices</a:t>
            </a:r>
          </a:p>
          <a:p>
            <a:pPr>
              <a:spcBef>
                <a:spcPts val="500"/>
              </a:spcBef>
            </a:pPr>
            <a:r>
              <a:rPr lang="en-GB" sz="2400" dirty="0"/>
              <a:t>Catherine </a:t>
            </a:r>
            <a:r>
              <a:rPr lang="en-GB" sz="2400" dirty="0" smtClean="0"/>
              <a:t>O’Connell, Maynooth </a:t>
            </a:r>
            <a:r>
              <a:rPr lang="en-GB" sz="2400" dirty="0"/>
              <a:t>University</a:t>
            </a:r>
          </a:p>
          <a:p>
            <a:pPr>
              <a:spcBef>
                <a:spcPts val="500"/>
              </a:spcBef>
            </a:pPr>
            <a:r>
              <a:rPr lang="en-GB" sz="2400" dirty="0" smtClean="0"/>
              <a:t>Janine </a:t>
            </a:r>
            <a:r>
              <a:rPr lang="en-GB" sz="2400" dirty="0"/>
              <a:t>Geske, </a:t>
            </a:r>
            <a:r>
              <a:rPr lang="en-GB" sz="2400" dirty="0" smtClean="0"/>
              <a:t>Marquette </a:t>
            </a:r>
            <a:r>
              <a:rPr lang="en-GB" sz="2400" dirty="0"/>
              <a:t>University Law School </a:t>
            </a:r>
            <a:endParaRPr lang="en-GB" sz="2400" dirty="0" smtClean="0"/>
          </a:p>
          <a:p>
            <a:pPr>
              <a:spcBef>
                <a:spcPts val="500"/>
              </a:spcBef>
            </a:pPr>
            <a:r>
              <a:rPr lang="en-GB" sz="2400" dirty="0" smtClean="0"/>
              <a:t>Grazia Mannozzi, University </a:t>
            </a:r>
            <a:r>
              <a:rPr lang="en-GB" sz="2400" dirty="0"/>
              <a:t>of </a:t>
            </a:r>
            <a:r>
              <a:rPr lang="en-GB" sz="2400" dirty="0" err="1"/>
              <a:t>Insubria</a:t>
            </a:r>
            <a:r>
              <a:rPr lang="en-GB" sz="2400" dirty="0"/>
              <a:t> </a:t>
            </a:r>
          </a:p>
          <a:p>
            <a:pPr>
              <a:spcBef>
                <a:spcPts val="500"/>
              </a:spcBef>
            </a:pPr>
            <a:r>
              <a:rPr lang="en-GB" sz="2400" dirty="0" smtClean="0"/>
              <a:t>Anna </a:t>
            </a:r>
            <a:r>
              <a:rPr lang="en-GB" sz="2400" dirty="0"/>
              <a:t>Matczak, </a:t>
            </a:r>
            <a:r>
              <a:rPr lang="en-GB" sz="2400" dirty="0" smtClean="0"/>
              <a:t>Hague </a:t>
            </a:r>
            <a:r>
              <a:rPr lang="en-GB" sz="2400" dirty="0"/>
              <a:t>University of Applied Sciences</a:t>
            </a:r>
          </a:p>
          <a:p>
            <a:pPr>
              <a:spcBef>
                <a:spcPts val="500"/>
              </a:spcBef>
            </a:pPr>
            <a:r>
              <a:rPr lang="en-GB" sz="2400" dirty="0" smtClean="0"/>
              <a:t>Denis </a:t>
            </a:r>
            <a:r>
              <a:rPr lang="en-GB" sz="2400" dirty="0"/>
              <a:t>Tanfa, </a:t>
            </a:r>
            <a:r>
              <a:rPr lang="en-GB" sz="2400" dirty="0" smtClean="0"/>
              <a:t>Arden University</a:t>
            </a:r>
          </a:p>
          <a:p>
            <a:pPr>
              <a:spcBef>
                <a:spcPts val="500"/>
              </a:spcBef>
            </a:pPr>
            <a:r>
              <a:rPr lang="en-GB" sz="2400" dirty="0" smtClean="0"/>
              <a:t>Susan </a:t>
            </a:r>
            <a:r>
              <a:rPr lang="en-GB" sz="2400" dirty="0"/>
              <a:t>Abraham, </a:t>
            </a:r>
            <a:r>
              <a:rPr lang="en-GB" sz="2400" dirty="0" smtClean="0"/>
              <a:t>New </a:t>
            </a:r>
            <a:r>
              <a:rPr lang="en-GB" sz="2400" dirty="0"/>
              <a:t>York Law </a:t>
            </a:r>
            <a:r>
              <a:rPr lang="en-GB" sz="2400" dirty="0" smtClean="0"/>
              <a:t>School</a:t>
            </a:r>
          </a:p>
          <a:p>
            <a:pPr>
              <a:spcBef>
                <a:spcPts val="500"/>
              </a:spcBef>
            </a:pPr>
            <a:r>
              <a:rPr lang="en-GB" sz="2400" dirty="0" smtClean="0"/>
              <a:t>Muhammad Asadullah, University of Regina</a:t>
            </a:r>
          </a:p>
          <a:p>
            <a:pPr marL="0" indent="0">
              <a:spcBef>
                <a:spcPts val="500"/>
              </a:spcBef>
              <a:buNone/>
            </a:pPr>
            <a:endParaRPr lang="en-GB" sz="2100" dirty="0"/>
          </a:p>
          <a:p>
            <a:pPr>
              <a:spcBef>
                <a:spcPts val="500"/>
              </a:spcBef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9959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Intended 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221"/>
            <a:ext cx="10515600" cy="417474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200" dirty="0" smtClean="0"/>
              <a:t>This presentation is intended for people teaching in higher education contexts who have some level of prior exposure to circles or other restorative processes. 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It is helpful to get a feel for a circle before facilitating one.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80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circle?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118"/>
            <a:ext cx="10515600" cy="4576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600" i="1" dirty="0" smtClean="0"/>
              <a:t>Three ways to introduce circles to your class or colleagues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b="1" dirty="0" smtClean="0"/>
              <a:t>A simple explanation</a:t>
            </a:r>
            <a:r>
              <a:rPr lang="en-GB" sz="2600" dirty="0" smtClean="0"/>
              <a:t>: It is a facilitated discussion/respectful conversation in which every person has a turn to speak without being interrupted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/>
              <a:t>Highlight the impact: </a:t>
            </a:r>
            <a:r>
              <a:rPr lang="en-US" sz="2600" dirty="0" smtClean="0"/>
              <a:t>Circles </a:t>
            </a:r>
            <a:r>
              <a:rPr lang="en-US" sz="2600" dirty="0"/>
              <a:t>are a way of building </a:t>
            </a:r>
            <a:r>
              <a:rPr lang="en-US" sz="2600" dirty="0" smtClean="0"/>
              <a:t>relationships, </a:t>
            </a:r>
            <a:r>
              <a:rPr lang="en-US" sz="2600" dirty="0"/>
              <a:t>of building trust, of developing </a:t>
            </a:r>
            <a:r>
              <a:rPr lang="en-US" sz="2600" dirty="0" smtClean="0"/>
              <a:t>community, </a:t>
            </a:r>
            <a:r>
              <a:rPr lang="en-US" sz="2600" dirty="0"/>
              <a:t>and </a:t>
            </a:r>
            <a:r>
              <a:rPr lang="en-US" sz="2600" dirty="0" smtClean="0"/>
              <a:t>facilitating important conversations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b="1" dirty="0" smtClean="0"/>
              <a:t>Show don’t tell</a:t>
            </a:r>
            <a:r>
              <a:rPr lang="en-GB" sz="2600" dirty="0" smtClean="0"/>
              <a:t>: </a:t>
            </a:r>
            <a:r>
              <a:rPr lang="en-GB" sz="2600" dirty="0"/>
              <a:t>Just give people an experience of a circle process - it is better to feel it</a:t>
            </a:r>
            <a:r>
              <a:rPr lang="en-GB" sz="2600" dirty="0" smtClean="0"/>
              <a:t>! </a:t>
            </a:r>
            <a:r>
              <a:rPr lang="en-US" sz="2600" dirty="0" smtClean="0"/>
              <a:t>No </a:t>
            </a:r>
            <a:r>
              <a:rPr lang="en-US" sz="2600" dirty="0"/>
              <a:t>one explains why a classroom is set up auditorium </a:t>
            </a:r>
            <a:r>
              <a:rPr lang="en-US" sz="2600" dirty="0" smtClean="0"/>
              <a:t>style</a:t>
            </a:r>
            <a:endParaRPr lang="en-GB" sz="2600" dirty="0"/>
          </a:p>
          <a:p>
            <a:pPr marL="0" indent="0" algn="ctr">
              <a:buNone/>
            </a:pPr>
            <a:r>
              <a:rPr lang="en-US" sz="2600" dirty="0" smtClean="0"/>
              <a:t>“</a:t>
            </a:r>
            <a:r>
              <a:rPr lang="en-US" sz="2600" dirty="0"/>
              <a:t>We are all teachers and learners in this </a:t>
            </a:r>
            <a:r>
              <a:rPr lang="en-US" sz="2600" dirty="0" smtClean="0"/>
              <a:t>space”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068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</a:t>
            </a:r>
            <a:r>
              <a:rPr lang="en-GB" dirty="0" smtClean="0"/>
              <a:t>circles </a:t>
            </a:r>
            <a:r>
              <a:rPr lang="en-GB" dirty="0"/>
              <a:t>in higher education teaching?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472"/>
            <a:ext cx="10515600" cy="4611751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Connection – build trust, relationships and community</a:t>
            </a:r>
          </a:p>
          <a:p>
            <a:r>
              <a:rPr lang="en-US" sz="2400" dirty="0"/>
              <a:t>Students learn better when they feel connected and socially-emotionally </a:t>
            </a:r>
            <a:r>
              <a:rPr lang="en-US" sz="2400" dirty="0" smtClean="0"/>
              <a:t>safe</a:t>
            </a:r>
          </a:p>
          <a:p>
            <a:r>
              <a:rPr lang="en-GB" sz="2400" dirty="0"/>
              <a:t>Overcoming bias and assumptions – understand and humanise each other</a:t>
            </a:r>
          </a:p>
          <a:p>
            <a:r>
              <a:rPr lang="en-US" sz="2400" dirty="0" smtClean="0"/>
              <a:t>Setting </a:t>
            </a:r>
            <a:r>
              <a:rPr lang="en-US" sz="2400" dirty="0"/>
              <a:t>a precedent of open communication within a group</a:t>
            </a:r>
            <a:endParaRPr lang="en-GB" sz="2400" dirty="0"/>
          </a:p>
          <a:p>
            <a:r>
              <a:rPr lang="en-US" sz="2400" dirty="0" smtClean="0"/>
              <a:t>Ensure </a:t>
            </a:r>
            <a:r>
              <a:rPr lang="en-US" sz="2400" dirty="0"/>
              <a:t>that every </a:t>
            </a:r>
            <a:r>
              <a:rPr lang="en-US" sz="2400" dirty="0" smtClean="0"/>
              <a:t>student feels seen, heard and respected</a:t>
            </a:r>
          </a:p>
          <a:p>
            <a:r>
              <a:rPr lang="en-US" sz="2400" dirty="0" smtClean="0"/>
              <a:t>Deepen engagement with, and reflection on, class topics</a:t>
            </a:r>
          </a:p>
          <a:p>
            <a:r>
              <a:rPr lang="en-GB" sz="2400" dirty="0" smtClean="0"/>
              <a:t>Facilitate social and emotional learning e.g. expressing emotional reactions </a:t>
            </a:r>
          </a:p>
          <a:p>
            <a:r>
              <a:rPr lang="en-GB" sz="2400" dirty="0"/>
              <a:t>To prime the brain for learning and welcome </a:t>
            </a:r>
            <a:r>
              <a:rPr lang="en-GB" sz="2400" dirty="0" smtClean="0"/>
              <a:t>the whole person, </a:t>
            </a:r>
            <a:r>
              <a:rPr lang="en-GB" sz="2400" dirty="0"/>
              <a:t>not just the intellectual </a:t>
            </a:r>
            <a:r>
              <a:rPr lang="en-GB" sz="2400" dirty="0" smtClean="0"/>
              <a:t>brain, into the classroom</a:t>
            </a:r>
            <a:endParaRPr lang="en-GB" sz="2400" dirty="0"/>
          </a:p>
          <a:p>
            <a:r>
              <a:rPr lang="en-GB" sz="2400" dirty="0" smtClean="0"/>
              <a:t>Build communication skills e.g. public speaking, authentic listening</a:t>
            </a:r>
          </a:p>
          <a:p>
            <a:r>
              <a:rPr lang="en-GB" sz="2400" dirty="0" smtClean="0"/>
              <a:t>Subverting power</a:t>
            </a:r>
            <a:r>
              <a:rPr lang="en-GB" sz="2400" dirty="0"/>
              <a:t> </a:t>
            </a:r>
            <a:r>
              <a:rPr lang="en-GB" sz="2400" dirty="0" smtClean="0"/>
              <a:t>and hierarchy; creating an equitable co-learning environment</a:t>
            </a:r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8238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 smtClean="0"/>
              <a:t>Applications of circles in higher </a:t>
            </a:r>
            <a:r>
              <a:rPr lang="en-GB" sz="4200" dirty="0"/>
              <a:t>e</a:t>
            </a:r>
            <a:r>
              <a:rPr lang="en-GB" sz="4200" dirty="0" smtClean="0"/>
              <a:t>ducation classrooms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528"/>
            <a:ext cx="10515600" cy="463552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Relationship/community building circles </a:t>
            </a:r>
          </a:p>
          <a:p>
            <a:r>
              <a:rPr lang="en-GB" sz="3000" dirty="0" smtClean="0"/>
              <a:t>To discuss and connect personally with course materials and content</a:t>
            </a:r>
          </a:p>
          <a:p>
            <a:r>
              <a:rPr lang="en-GB" sz="3000" dirty="0" smtClean="0"/>
              <a:t>Co-create classroom norms</a:t>
            </a:r>
          </a:p>
          <a:p>
            <a:r>
              <a:rPr lang="en-GB" sz="3000" dirty="0" smtClean="0"/>
              <a:t>Experiential learning/learn by doing – equality in participation</a:t>
            </a:r>
          </a:p>
          <a:p>
            <a:r>
              <a:rPr lang="en-GB" sz="3000" dirty="0" smtClean="0"/>
              <a:t>Make decisions collectively</a:t>
            </a:r>
            <a:endParaRPr lang="en-GB" sz="3000" dirty="0"/>
          </a:p>
          <a:p>
            <a:r>
              <a:rPr lang="en-GB" sz="3000" dirty="0" smtClean="0"/>
              <a:t>Discussing the happy and the sad e.g. making time to celebrate or process</a:t>
            </a:r>
          </a:p>
        </p:txBody>
      </p:sp>
    </p:spTree>
    <p:extLst>
      <p:ext uri="{BB962C8B-B14F-4D97-AF65-F5344CB8AC3E}">
        <p14:creationId xmlns:p14="http://schemas.microsoft.com/office/powerpoint/2010/main" val="411981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design </a:t>
            </a:r>
            <a:r>
              <a:rPr lang="en-GB" dirty="0"/>
              <a:t>c</a:t>
            </a:r>
            <a:r>
              <a:rPr lang="en-GB" dirty="0" smtClean="0"/>
              <a:t>ircle </a:t>
            </a:r>
            <a:r>
              <a:rPr lang="en-GB" dirty="0"/>
              <a:t>q</a:t>
            </a:r>
            <a:r>
              <a:rPr lang="en-GB" dirty="0" smtClean="0"/>
              <a:t>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0760"/>
            <a:ext cx="10515600" cy="450202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Great circle questions offer choice</a:t>
            </a:r>
            <a:r>
              <a:rPr lang="en-GB" dirty="0"/>
              <a:t> </a:t>
            </a:r>
            <a:r>
              <a:rPr lang="en-GB" dirty="0" smtClean="0"/>
              <a:t>– not too prescriptive, not too broad</a:t>
            </a:r>
          </a:p>
          <a:p>
            <a:r>
              <a:rPr lang="en-GB" dirty="0" smtClean="0"/>
              <a:t>Open-ended </a:t>
            </a:r>
            <a:r>
              <a:rPr lang="en-GB" dirty="0" smtClean="0"/>
              <a:t>and affective </a:t>
            </a:r>
            <a:r>
              <a:rPr lang="en-GB" dirty="0" smtClean="0"/>
              <a:t>questions – </a:t>
            </a:r>
            <a:r>
              <a:rPr lang="en-GB" dirty="0" smtClean="0"/>
              <a:t>invite vulnerability in a ‘brave space’</a:t>
            </a:r>
          </a:p>
          <a:p>
            <a:r>
              <a:rPr lang="en-GB" dirty="0" smtClean="0"/>
              <a:t>Can everyone answer the question? Make sure you wont exclude anyone and consider privilege</a:t>
            </a:r>
          </a:p>
          <a:p>
            <a:r>
              <a:rPr lang="en-US" dirty="0" smtClean="0"/>
              <a:t>Use metaphors and imagery to prompt emotions and creativity</a:t>
            </a:r>
          </a:p>
          <a:p>
            <a:r>
              <a:rPr lang="en-GB" dirty="0"/>
              <a:t>Start by building community, then talk about the main issues, then how to move forward (consider the chronology of the questions)</a:t>
            </a:r>
          </a:p>
          <a:p>
            <a:r>
              <a:rPr lang="en-GB" dirty="0"/>
              <a:t>Give up the role of coming up with the questions as soon as possible (i.e. participants propose questions, rotate responsibility for facilitating circle)</a:t>
            </a:r>
          </a:p>
          <a:p>
            <a:r>
              <a:rPr lang="en-GB" dirty="0"/>
              <a:t>Reflect on and test questions 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circle </a:t>
            </a:r>
            <a:r>
              <a:rPr lang="en-GB" dirty="0"/>
              <a:t>g</a:t>
            </a:r>
            <a:r>
              <a:rPr lang="en-GB" dirty="0" smtClean="0"/>
              <a:t>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Facilitate a circle process to invite circle participants to establish their own guidelines</a:t>
            </a:r>
          </a:p>
          <a:p>
            <a:r>
              <a:rPr lang="en-GB" dirty="0" smtClean="0"/>
              <a:t>Set </a:t>
            </a:r>
            <a:r>
              <a:rPr lang="en-GB" dirty="0" smtClean="0"/>
              <a:t>basic guidelines around confidentiality and respectful listening and speech</a:t>
            </a:r>
          </a:p>
          <a:p>
            <a:r>
              <a:rPr lang="en-GB" dirty="0"/>
              <a:t>Consider how to ensure equality of voice</a:t>
            </a:r>
          </a:p>
          <a:p>
            <a:r>
              <a:rPr lang="en-GB" dirty="0" smtClean="0"/>
              <a:t>Be </a:t>
            </a:r>
            <a:r>
              <a:rPr lang="en-GB" dirty="0" smtClean="0"/>
              <a:t>mindful of ensuring safety for all</a:t>
            </a:r>
          </a:p>
          <a:p>
            <a:r>
              <a:rPr lang="en-GB" dirty="0" smtClean="0"/>
              <a:t>Be mindful of time – don’t start a conversation if you don’t have the necessary time and capacity to give it</a:t>
            </a:r>
          </a:p>
        </p:txBody>
      </p:sp>
    </p:spTree>
    <p:extLst>
      <p:ext uri="{BB962C8B-B14F-4D97-AF65-F5344CB8AC3E}">
        <p14:creationId xmlns:p14="http://schemas.microsoft.com/office/powerpoint/2010/main" val="6941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673</Words>
  <Application>Microsoft Office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Using Circles in Higher Education Classrooms Impact, Applications, and Design</vt:lpstr>
      <vt:lpstr>This presentation is the outcome of a collaborative design process that took place on February 17, 2022 during a Restorative Pedagogy Network event.   32 people from 13 countries participated, including…</vt:lpstr>
      <vt:lpstr>Intended audience</vt:lpstr>
      <vt:lpstr>What is a circle?</vt:lpstr>
      <vt:lpstr>Why use circles in higher education teaching?</vt:lpstr>
      <vt:lpstr>Applications of circles in higher education classrooms</vt:lpstr>
      <vt:lpstr>How to design circle questions</vt:lpstr>
      <vt:lpstr>Setting circle guidelines</vt:lpstr>
    </vt:vector>
  </TitlesOfParts>
  <Company>Maynooth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 in restorative classrooms Rationales, structures &amp; question design</dc:title>
  <dc:creator>Ian Marder</dc:creator>
  <cp:lastModifiedBy>Ian Marder</cp:lastModifiedBy>
  <cp:revision>47</cp:revision>
  <dcterms:created xsi:type="dcterms:W3CDTF">2021-10-19T06:40:52Z</dcterms:created>
  <dcterms:modified xsi:type="dcterms:W3CDTF">2022-03-29T16:53:17Z</dcterms:modified>
</cp:coreProperties>
</file>